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12192000" cy="6858000"/>
  <p:embeddedFontLst>
    <p:embeddedFont>
      <p:font typeface="AIPFKJ+Wingdings-Regular" panose="020B0604020202020204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ADWLB+ArialMT" panose="020B0604020202020204"/>
      <p:regular r:id="rId41"/>
    </p:embeddedFont>
    <p:embeddedFont>
      <p:font typeface="GUNURB+Arial-BoldMT" panose="020B0604020202020204"/>
      <p:regular r:id="rId42"/>
    </p:embeddedFont>
    <p:embeddedFont>
      <p:font typeface="LVCVUB+CourierNewPS-BoldMT" panose="020B0604020202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264" y="29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9993" y="1838009"/>
            <a:ext cx="8777894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IMAGE TAGGING AND ROAD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0501" y="4272401"/>
            <a:ext cx="3957637" cy="842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GUNURB+Arial-BoldMT"/>
                <a:cs typeface="GUNURB+Arial-BoldMT"/>
              </a:rPr>
              <a:t>Guide : Prof. Anoop M. Namboodiri</a:t>
            </a:r>
          </a:p>
          <a:p>
            <a:pPr marL="527050" marR="0">
              <a:lnSpc>
                <a:spcPts val="2010"/>
              </a:lnSpc>
              <a:spcBef>
                <a:spcPts val="2309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GUNURB+Arial-BoldMT"/>
                <a:cs typeface="GUNURB+Arial-BoldMT"/>
              </a:rPr>
              <a:t>Mentor : Sangeeth Reddy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6670" y="5808533"/>
            <a:ext cx="1781100" cy="56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19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ED7D31"/>
                </a:solidFill>
                <a:latin typeface="DADWLB+ArialMT"/>
                <a:cs typeface="DADWLB+ArialMT"/>
              </a:rPr>
              <a:t>•</a:t>
            </a:r>
            <a:r>
              <a:rPr sz="1450" spc="1339" dirty="0">
                <a:solidFill>
                  <a:srgbClr val="ED7D31"/>
                </a:solidFill>
                <a:latin typeface="DADWLB+ArialMT"/>
                <a:cs typeface="DADWLB+ArialMT"/>
              </a:rPr>
              <a:t> </a:t>
            </a:r>
            <a:r>
              <a:rPr sz="14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Richard Deepak</a:t>
            </a:r>
          </a:p>
          <a:p>
            <a:pPr marL="128587" marR="0">
              <a:lnSpc>
                <a:spcPts val="1619"/>
              </a:lnSpc>
              <a:spcBef>
                <a:spcPts val="900"/>
              </a:spcBef>
              <a:spcAft>
                <a:spcPts val="0"/>
              </a:spcAft>
            </a:pPr>
            <a:r>
              <a:rPr sz="1450" dirty="0">
                <a:solidFill>
                  <a:srgbClr val="ED7D31"/>
                </a:solidFill>
                <a:latin typeface="DADWLB+ArialMT"/>
                <a:cs typeface="DADWLB+ArialMT"/>
              </a:rPr>
              <a:t>•</a:t>
            </a:r>
            <a:r>
              <a:rPr sz="1450" spc="1339" dirty="0">
                <a:solidFill>
                  <a:srgbClr val="ED7D31"/>
                </a:solidFill>
                <a:latin typeface="DADWLB+ArialMT"/>
                <a:cs typeface="DADWLB+ArialMT"/>
              </a:rPr>
              <a:t> </a:t>
            </a:r>
            <a:r>
              <a:rPr sz="14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Rahul Juluru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83042" y="5808533"/>
            <a:ext cx="2066824" cy="56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19"/>
              </a:lnSpc>
              <a:spcBef>
                <a:spcPts val="0"/>
              </a:spcBef>
              <a:spcAft>
                <a:spcPts val="0"/>
              </a:spcAft>
            </a:pPr>
            <a:r>
              <a:rPr sz="1450" dirty="0">
                <a:solidFill>
                  <a:srgbClr val="ED7D31"/>
                </a:solidFill>
                <a:latin typeface="DADWLB+ArialMT"/>
                <a:cs typeface="DADWLB+ArialMT"/>
              </a:rPr>
              <a:t>•</a:t>
            </a:r>
            <a:r>
              <a:rPr sz="1450" spc="1339" dirty="0">
                <a:solidFill>
                  <a:srgbClr val="ED7D31"/>
                </a:solidFill>
                <a:latin typeface="DADWLB+ArialMT"/>
                <a:cs typeface="DADWLB+ArialMT"/>
              </a:rPr>
              <a:t> </a:t>
            </a:r>
            <a:r>
              <a:rPr sz="14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Sridhar Deshpande</a:t>
            </a:r>
          </a:p>
          <a:p>
            <a:pPr marL="127793" marR="0">
              <a:lnSpc>
                <a:spcPts val="1619"/>
              </a:lnSpc>
              <a:spcBef>
                <a:spcPts val="900"/>
              </a:spcBef>
              <a:spcAft>
                <a:spcPts val="0"/>
              </a:spcAft>
            </a:pPr>
            <a:r>
              <a:rPr sz="1450" dirty="0">
                <a:solidFill>
                  <a:srgbClr val="ED7D31"/>
                </a:solidFill>
                <a:latin typeface="DADWLB+ArialMT"/>
                <a:cs typeface="DADWLB+ArialMT"/>
              </a:rPr>
              <a:t>•</a:t>
            </a:r>
            <a:r>
              <a:rPr sz="1450" spc="1339" dirty="0">
                <a:solidFill>
                  <a:srgbClr val="ED7D31"/>
                </a:solidFill>
                <a:latin typeface="DADWLB+ArialMT"/>
                <a:cs typeface="DADWLB+ArialMT"/>
              </a:rPr>
              <a:t> </a:t>
            </a:r>
            <a:r>
              <a:rPr sz="14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Kshama Pandey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4516672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3 – Identify the tracking algorithm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6421293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4 – Process images and videos for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46066" y="1384224"/>
            <a:ext cx="2505713" cy="373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BDD100k dataset bounding box JSON</a:t>
            </a:r>
          </a:p>
          <a:p>
            <a:pPr marL="963562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format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05582" y="1404312"/>
            <a:ext cx="107356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Original Image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03723" y="5009026"/>
            <a:ext cx="2576112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21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Converted to TXT file with required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class and Bbox with mapping data and</a:t>
            </a:r>
          </a:p>
          <a:p>
            <a:pPr marL="1029692" marR="0">
              <a:lnSpc>
                <a:spcPts val="1200"/>
              </a:lnSpc>
              <a:spcBef>
                <a:spcPts val="29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labels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07477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Preliminary 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435230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Preliminary results – Confusion Matrix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07477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249" y="2211902"/>
            <a:ext cx="1031937" cy="45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Pre-trained</a:t>
            </a:r>
          </a:p>
          <a:p>
            <a:pPr marL="17145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COCO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886" y="2638623"/>
            <a:ext cx="735632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dataset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2875" y="4306842"/>
            <a:ext cx="943037" cy="876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962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After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BDD100K</a:t>
            </a:r>
          </a:p>
          <a:p>
            <a:pPr marL="104775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dataset</a:t>
            </a:r>
          </a:p>
          <a:p>
            <a:pPr marL="104775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training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087" y="241031"/>
            <a:ext cx="4974713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5 – Process videos for object tracking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4193398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+ Deep SORT tracker 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9241" y="5604462"/>
            <a:ext cx="3267249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Tracked GIF via YOLOv5 + DeepSORT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7993149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6 – Develop streamlit application and deploy onto Streamlit 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48631" y="3585324"/>
            <a:ext cx="2591843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Application for Image 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70460" y="6264984"/>
            <a:ext cx="3569742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Application for Video detection and tracking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049512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Challenges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109" y="1095550"/>
            <a:ext cx="5437394" cy="2722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1.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Missing labels for some of the images of BDD100k data.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109" y="1680766"/>
            <a:ext cx="6679556" cy="1442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2.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Downloading of BDD100k videos were time consuming.</a:t>
            </a:r>
          </a:p>
          <a:p>
            <a:pPr marL="0" marR="0">
              <a:lnSpc>
                <a:spcPts val="1843"/>
              </a:lnSpc>
              <a:spcBef>
                <a:spcPts val="2814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3.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Resource constraint – GPU causing disconnection of runtime in colab.</a:t>
            </a:r>
          </a:p>
          <a:p>
            <a:pPr marL="0" marR="0">
              <a:lnSpc>
                <a:spcPts val="1843"/>
              </a:lnSpc>
              <a:spcBef>
                <a:spcPts val="2764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4.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Sharing GIT Code repositories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8109" y="3436414"/>
            <a:ext cx="3282492" cy="2722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5.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Understanding cloud constraints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8109" y="4021630"/>
            <a:ext cx="6611687" cy="202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3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6.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Understanding installation of packages in streamlit cloud.</a:t>
            </a:r>
          </a:p>
          <a:p>
            <a:pPr marL="0" marR="0">
              <a:lnSpc>
                <a:spcPts val="1843"/>
              </a:lnSpc>
              <a:spcBef>
                <a:spcPts val="2814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7.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How to store the models so as to be loaded in the cloud environment.</a:t>
            </a:r>
          </a:p>
          <a:p>
            <a:pPr marL="0" marR="0">
              <a:lnSpc>
                <a:spcPts val="1843"/>
              </a:lnSpc>
              <a:spcBef>
                <a:spcPts val="2764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8.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Understanding Codec formats compatible with browsers.</a:t>
            </a:r>
          </a:p>
          <a:p>
            <a:pPr marL="0" marR="0">
              <a:lnSpc>
                <a:spcPts val="1843"/>
              </a:lnSpc>
              <a:spcBef>
                <a:spcPts val="2764"/>
              </a:spcBef>
              <a:spcAft>
                <a:spcPts val="0"/>
              </a:spcAft>
            </a:pPr>
            <a:r>
              <a:rPr sz="1650" dirty="0">
                <a:solidFill>
                  <a:srgbClr val="000000"/>
                </a:solidFill>
                <a:latin typeface="DADWLB+ArialMT"/>
                <a:cs typeface="DADWLB+ArialMT"/>
              </a:rPr>
              <a:t>9.</a:t>
            </a:r>
            <a:r>
              <a:rPr sz="1650" spc="-34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1600" dirty="0">
                <a:solidFill>
                  <a:srgbClr val="000000"/>
                </a:solidFill>
                <a:latin typeface="DADWLB+ArialMT"/>
                <a:cs typeface="DADWLB+ArialMT"/>
              </a:rPr>
              <a:t>Resource constraints while testing the web-UI locally.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46243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43988" y="5938685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36731" y="6013024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4198" y="457731"/>
            <a:ext cx="1456382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599" y="1402307"/>
            <a:ext cx="1809542" cy="45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DADWLB+ArialMT"/>
                <a:cs typeface="DADWLB+ArialMT"/>
              </a:rPr>
              <a:t>•</a:t>
            </a:r>
            <a:r>
              <a:rPr sz="2850" spc="459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599" y="2042386"/>
            <a:ext cx="6220246" cy="1734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DADWLB+ArialMT"/>
                <a:cs typeface="DADWLB+ArialMT"/>
              </a:rPr>
              <a:t>•</a:t>
            </a:r>
            <a:r>
              <a:rPr sz="2850" spc="459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Methodology and design considerations</a:t>
            </a:r>
          </a:p>
          <a:p>
            <a:pPr marL="0" marR="0">
              <a:lnSpc>
                <a:spcPts val="3183"/>
              </a:lnSpc>
              <a:spcBef>
                <a:spcPts val="1709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DADWLB+ArialMT"/>
                <a:cs typeface="DADWLB+ArialMT"/>
              </a:rPr>
              <a:t>•</a:t>
            </a:r>
            <a:r>
              <a:rPr sz="2850" spc="459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Outcome in stages with final outcome</a:t>
            </a:r>
          </a:p>
          <a:p>
            <a:pPr marL="0" marR="0">
              <a:lnSpc>
                <a:spcPts val="3183"/>
              </a:lnSpc>
              <a:spcBef>
                <a:spcPts val="1759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DADWLB+ArialMT"/>
                <a:cs typeface="DADWLB+ArialMT"/>
              </a:rPr>
              <a:t>•</a:t>
            </a:r>
            <a:r>
              <a:rPr sz="2850" spc="459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599" y="3962626"/>
            <a:ext cx="3021706" cy="45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sz="2850" dirty="0">
                <a:solidFill>
                  <a:srgbClr val="000000"/>
                </a:solidFill>
                <a:latin typeface="DADWLB+ArialMT"/>
                <a:cs typeface="DADWLB+ArialMT"/>
              </a:rPr>
              <a:t>•</a:t>
            </a:r>
            <a:r>
              <a:rPr sz="2850" spc="459" dirty="0">
                <a:solidFill>
                  <a:srgbClr val="000000"/>
                </a:solidFill>
                <a:latin typeface="DADWLB+ArialMT"/>
                <a:cs typeface="DADWLB+ArialMT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Application 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46243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10243" y="5769602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02986" y="584393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46243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93206" y="463335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5134" y="463335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46243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705" y="2207853"/>
            <a:ext cx="433807" cy="2519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3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  <a:p>
            <a:pPr marL="0" marR="0">
              <a:lnSpc>
                <a:spcPts val="2010"/>
              </a:lnSpc>
              <a:spcBef>
                <a:spcPts val="1552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64204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 vs YOLOv8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703" y="1284328"/>
            <a:ext cx="7035826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(Trained v8 nano model architecture with all BDD100k data for 20 epochs)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50416" y="5557500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4928" y="560494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58404" y="560494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64204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 vs YOLOv8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66755" y="494867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28375" y="4941531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2755" y="494867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64204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YOLOv5 vs YOLOv7 vs YOLOv8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07159" y="4090507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49804" y="4079163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79924" y="6357013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246243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Explored YOLOv8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62415" y="6083799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98841" y="6160658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50185" y="6204944"/>
            <a:ext cx="432010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DADWLB+ArialMT"/>
                <a:cs typeface="DADWLB+ArialMT"/>
              </a:rPr>
              <a:t>V8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818950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YOLOv8 – Trained on IDD dataset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56523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Confusion Matrix &amp; P-R Curves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07477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Validation Metrics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1602" y="4329124"/>
            <a:ext cx="2309837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9012" y="5345353"/>
            <a:ext cx="7847384" cy="1005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222222"/>
                </a:solidFill>
                <a:latin typeface="Calibri"/>
                <a:cs typeface="Calibri"/>
              </a:rPr>
              <a:t>Build an application to detect multiple objects,</a:t>
            </a:r>
          </a:p>
          <a:p>
            <a:pPr marL="0" marR="0">
              <a:lnSpc>
                <a:spcPts val="3200"/>
              </a:lnSpc>
              <a:spcBef>
                <a:spcPts val="1216"/>
              </a:spcBef>
              <a:spcAft>
                <a:spcPts val="0"/>
              </a:spcAft>
            </a:pPr>
            <a:r>
              <a:rPr sz="3200" dirty="0">
                <a:solidFill>
                  <a:srgbClr val="222222"/>
                </a:solidFill>
                <a:latin typeface="Calibri"/>
                <a:cs typeface="Calibri"/>
              </a:rPr>
              <a:t>tag and tracking in a video.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07477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YOLOv8 Object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875" y="4520202"/>
            <a:ext cx="943037" cy="66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BDD100K</a:t>
            </a:r>
          </a:p>
          <a:p>
            <a:pPr marL="104775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dataset</a:t>
            </a:r>
          </a:p>
          <a:p>
            <a:pPr marL="104775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training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907680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Actual Outcomes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YOLOv8 Object Detection - Videos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650" y="4733562"/>
            <a:ext cx="735632" cy="45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dataset</a:t>
            </a:r>
          </a:p>
          <a:p>
            <a:pPr marL="0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F2F2F2"/>
                </a:solidFill>
                <a:latin typeface="DADWLB+ArialMT"/>
                <a:cs typeface="DADWLB+ArialMT"/>
              </a:rPr>
              <a:t>training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7296411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Stretch Goals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YOLOv8 –Semantic segmentation on IDD dataset (IN PROGRESS)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5952" y="1254900"/>
            <a:ext cx="1606714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q</a:t>
            </a:r>
            <a:r>
              <a:rPr sz="1850" spc="138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Completed: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3152" y="1692397"/>
            <a:ext cx="5441478" cy="710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Explored semantic segmentation using YOLO-v8.</a:t>
            </a:r>
          </a:p>
          <a:p>
            <a:pPr marL="0" marR="0">
              <a:lnSpc>
                <a:spcPts val="2053"/>
              </a:lnSpc>
              <a:spcBef>
                <a:spcPts val="1136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Downloaded dataset.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3152" y="2515358"/>
            <a:ext cx="3676001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Understood the label file format.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5952" y="3201157"/>
            <a:ext cx="1669808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q</a:t>
            </a:r>
            <a:r>
              <a:rPr sz="1850" spc="138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In Progress: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3152" y="3612637"/>
            <a:ext cx="7927960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Script to convert JSON label files to YOLO understandable text file format.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5952" y="4435597"/>
            <a:ext cx="1809254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q</a:t>
            </a:r>
            <a:r>
              <a:rPr sz="1850" spc="138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Future Steps: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3152" y="4847078"/>
            <a:ext cx="1263659" cy="298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Training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3152" y="5258558"/>
            <a:ext cx="4044314" cy="710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Review Train and validation metrics</a:t>
            </a:r>
          </a:p>
          <a:p>
            <a:pPr marL="0" marR="0">
              <a:lnSpc>
                <a:spcPts val="2053"/>
              </a:lnSpc>
              <a:spcBef>
                <a:spcPts val="1136"/>
              </a:spcBef>
              <a:spcAft>
                <a:spcPts val="0"/>
              </a:spcAft>
            </a:pPr>
            <a:r>
              <a:rPr sz="1850" dirty="0">
                <a:solidFill>
                  <a:srgbClr val="44546A"/>
                </a:solidFill>
                <a:latin typeface="AIPFKJ+Wingdings-Regular"/>
                <a:cs typeface="AIPFKJ+Wingdings-Regular"/>
              </a:rPr>
              <a:t>§</a:t>
            </a:r>
            <a:r>
              <a:rPr sz="1850" spc="940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546A"/>
                </a:solidFill>
                <a:latin typeface="DADWLB+ArialMT"/>
                <a:cs typeface="DADWLB+ArialMT"/>
              </a:rPr>
              <a:t>Review image and video results.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7101" y="2489054"/>
            <a:ext cx="4466762" cy="605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468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Application Demo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80950" y="2313037"/>
            <a:ext cx="2438772" cy="1587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96"/>
              </a:lnSpc>
              <a:spcBef>
                <a:spcPts val="0"/>
              </a:spcBef>
              <a:spcAft>
                <a:spcPts val="0"/>
              </a:spcAft>
            </a:pPr>
            <a:r>
              <a:rPr sz="6000" b="1" dirty="0">
                <a:solidFill>
                  <a:srgbClr val="ED7D31"/>
                </a:solidFill>
                <a:latin typeface="LVCVUB+CourierNewPS-BoldMT"/>
                <a:cs typeface="LVCVUB+CourierNewPS-BoldMT"/>
              </a:rPr>
              <a:t>Thank</a:t>
            </a:r>
          </a:p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sz="6000" b="1" dirty="0">
                <a:solidFill>
                  <a:srgbClr val="ED7D31"/>
                </a:solidFill>
                <a:latin typeface="LVCVUB+CourierNewPS-BoldMT"/>
                <a:cs typeface="LVCVUB+CourierNewPS-BoldMT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6961127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Methodology and design considerations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6961127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Methodology and design considerations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Project Scope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1202" y="258465"/>
            <a:ext cx="3331162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3153" y="713051"/>
            <a:ext cx="4357778" cy="84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6F2893"/>
                </a:solidFill>
                <a:latin typeface="GUNURB+Arial-BoldMT"/>
                <a:cs typeface="GUNURB+Arial-BoldMT"/>
              </a:rPr>
              <a:t>Understand the data</a:t>
            </a:r>
          </a:p>
          <a:p>
            <a:pPr marL="5995" marR="0">
              <a:lnSpc>
                <a:spcPts val="1340"/>
              </a:lnSpc>
              <a:spcBef>
                <a:spcPts val="17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Learn about BDD100K dataset and download the images from</a:t>
            </a:r>
          </a:p>
          <a:p>
            <a:pPr marL="5995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website. Load these images with labels in Google Drive for</a:t>
            </a:r>
          </a:p>
          <a:p>
            <a:pPr marL="599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further processing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62076" y="1856631"/>
            <a:ext cx="4452215" cy="84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758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EA3293"/>
                </a:solidFill>
                <a:latin typeface="GUNURB+Arial-BoldMT"/>
                <a:cs typeface="GUNURB+Arial-BoldMT"/>
              </a:rPr>
              <a:t>Identify the object detection algorithm</a:t>
            </a:r>
          </a:p>
          <a:p>
            <a:pPr marL="276869" marR="0">
              <a:lnSpc>
                <a:spcPts val="1340"/>
              </a:lnSpc>
              <a:spcBef>
                <a:spcPts val="17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Understand the repository with detailed analysis on the way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algorithm works and its efficiency. We have chosen YOLOv5 for</a:t>
            </a:r>
          </a:p>
          <a:p>
            <a:pPr marL="13240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this purpose and understood steps for download its repository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8047" y="2878140"/>
            <a:ext cx="4865630" cy="66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ACB2"/>
                </a:solidFill>
                <a:latin typeface="GUNURB+Arial-BoldMT"/>
                <a:cs typeface="GUNURB+Arial-BoldMT"/>
              </a:rPr>
              <a:t>Identify the tracking algorithm</a:t>
            </a:r>
          </a:p>
          <a:p>
            <a:pPr marL="6839" marR="0">
              <a:lnSpc>
                <a:spcPts val="1340"/>
              </a:lnSpc>
              <a:spcBef>
                <a:spcPts val="17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We have chosen Deep SORT algorithm as our tracking algorithm as it</a:t>
            </a:r>
          </a:p>
          <a:p>
            <a:pPr marL="6839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has greater efficiency and support community.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3271" y="3875692"/>
            <a:ext cx="5121577" cy="84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3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ED7D31"/>
                </a:solidFill>
                <a:latin typeface="GUNURB+Arial-BoldMT"/>
                <a:cs typeface="GUNURB+Arial-BoldMT"/>
              </a:rPr>
              <a:t>Process images &amp; videos for object detection</a:t>
            </a:r>
          </a:p>
          <a:p>
            <a:pPr marL="313630" marR="0">
              <a:lnSpc>
                <a:spcPts val="1340"/>
              </a:lnSpc>
              <a:spcBef>
                <a:spcPts val="179"/>
              </a:spcBef>
              <a:spcAft>
                <a:spcPts val="0"/>
              </a:spcAft>
            </a:pPr>
            <a:r>
              <a:rPr sz="1200" dirty="0">
                <a:solidFill>
                  <a:srgbClr val="ED7D31"/>
                </a:solidFill>
                <a:latin typeface="DADWLB+ArialMT"/>
                <a:cs typeface="DADWLB+ArialMT"/>
              </a:rPr>
              <a:t>Train , validate and test the BDD100K images &amp; videos with YOLOv5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ED7D31"/>
                </a:solidFill>
                <a:latin typeface="DADWLB+ArialMT"/>
                <a:cs typeface="DADWLB+ArialMT"/>
              </a:rPr>
              <a:t>algorithm. Obtain the final model weights generated from the epoch which</a:t>
            </a:r>
          </a:p>
          <a:p>
            <a:pPr marL="250666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ED7D31"/>
                </a:solidFill>
                <a:latin typeface="DADWLB+ArialMT"/>
                <a:cs typeface="DADWLB+ArialMT"/>
              </a:rPr>
              <a:t>can be the base for object detection.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11650" y="4799023"/>
            <a:ext cx="5442579" cy="846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6F2893"/>
                </a:solidFill>
                <a:latin typeface="GUNURB+Arial-BoldMT"/>
                <a:cs typeface="GUNURB+Arial-BoldMT"/>
              </a:rPr>
              <a:t>Process tracking algorithm for videos</a:t>
            </a:r>
          </a:p>
          <a:p>
            <a:pPr marL="7515" marR="0">
              <a:lnSpc>
                <a:spcPts val="1340"/>
              </a:lnSpc>
              <a:spcBef>
                <a:spcPts val="17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Test the BDD100K video samples downloaded form website to understand the</a:t>
            </a:r>
          </a:p>
          <a:p>
            <a:pPr marL="7515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tracking efficiency after downloading their repo and run the required files.</a:t>
            </a:r>
          </a:p>
          <a:p>
            <a:pPr marL="751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Customize the solution to import essential packages / libraries.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61077" y="5776864"/>
            <a:ext cx="3882657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EA3293"/>
                </a:solidFill>
                <a:latin typeface="GUNURB+Arial-BoldMT"/>
                <a:cs typeface="GUNURB+Arial-BoldMT"/>
              </a:rPr>
              <a:t>Build the streamlit application and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6224" y="6051184"/>
            <a:ext cx="4350684" cy="839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3153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EA3293"/>
                </a:solidFill>
                <a:latin typeface="GUNURB+Arial-BoldMT"/>
                <a:cs typeface="GUNURB+Arial-BoldMT"/>
              </a:rPr>
              <a:t>deploy the solution</a:t>
            </a:r>
          </a:p>
          <a:p>
            <a:pPr marL="0" marR="0">
              <a:lnSpc>
                <a:spcPts val="1340"/>
              </a:lnSpc>
              <a:spcBef>
                <a:spcPts val="76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Develop the streamlit application to use the model weights for</a:t>
            </a:r>
          </a:p>
          <a:p>
            <a:pPr marL="23653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object detection and tracking. Deploy the entire solution to</a:t>
            </a:r>
          </a:p>
          <a:p>
            <a:pPr marL="25598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sz="1200" dirty="0">
                <a:solidFill>
                  <a:srgbClr val="404040"/>
                </a:solidFill>
                <a:latin typeface="DADWLB+ArialMT"/>
                <a:cs typeface="DADWLB+ArialMT"/>
              </a:rPr>
              <a:t>Streamlit Cloud after pushing entire solution to GIT repository.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45139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1 – Understand the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166" y="2261034"/>
            <a:ext cx="3544035" cy="361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Consists of 100,000 videos.</a:t>
            </a:r>
          </a:p>
          <a:p>
            <a:pPr marL="0" marR="0">
              <a:lnSpc>
                <a:spcPts val="1228"/>
              </a:lnSpc>
              <a:spcBef>
                <a:spcPts val="91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Each video is about 40 seconds long, 720p, and 30 fps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7166" y="2884556"/>
            <a:ext cx="1572891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Geographically diverse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2876" y="3279873"/>
            <a:ext cx="4624777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Scene Diversity : Scene = City , Tunnel , Highway , Parking , Residential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5574" y="3444247"/>
            <a:ext cx="1024383" cy="541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BDD100K</a:t>
            </a:r>
          </a:p>
          <a:p>
            <a:pPr marL="8165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2876" y="3705441"/>
            <a:ext cx="2638616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Time of the day = Dusk , Daytime , night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32876" y="4140220"/>
            <a:ext cx="2917900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Weather = Rainy , Sunny , Overcast , Snowy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17166" y="4596988"/>
            <a:ext cx="4277062" cy="194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333333"/>
                </a:solidFill>
                <a:latin typeface="DADWLB+ArialMT"/>
                <a:cs typeface="DADWLB+ArialMT"/>
              </a:rPr>
              <a:t>There are &gt;10 objects per image with pixel annotation and tracking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3451394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1 – Understand the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53368" y="2204434"/>
            <a:ext cx="2505713" cy="373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BDD100k dataset bounding box JSON</a:t>
            </a:r>
          </a:p>
          <a:p>
            <a:pPr marL="963562" marR="0">
              <a:lnSpc>
                <a:spcPts val="1200"/>
              </a:lnSpc>
              <a:spcBef>
                <a:spcPts val="239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format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2884" y="2224522"/>
            <a:ext cx="107356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Calibri"/>
                <a:cs typeface="Calibri"/>
              </a:rPr>
              <a:t>Original Image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9939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88" y="345716"/>
            <a:ext cx="5379180" cy="723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Outcome in stages</a:t>
            </a:r>
          </a:p>
          <a:p>
            <a:pPr marL="24493" marR="0">
              <a:lnSpc>
                <a:spcPts val="2010"/>
              </a:lnSpc>
              <a:spcBef>
                <a:spcPts val="254"/>
              </a:spcBef>
              <a:spcAft>
                <a:spcPts val="0"/>
              </a:spcAft>
            </a:pPr>
            <a:r>
              <a:rPr sz="1800" b="1" dirty="0">
                <a:solidFill>
                  <a:srgbClr val="213E64"/>
                </a:solidFill>
                <a:latin typeface="GUNURB+Arial-BoldMT"/>
                <a:cs typeface="GUNURB+Arial-BoldMT"/>
              </a:rPr>
              <a:t>Stage 2 – Identify the object detection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46853" y="3851083"/>
            <a:ext cx="2246883" cy="450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Predicting bounding boxes</a:t>
            </a:r>
          </a:p>
          <a:p>
            <a:pPr marL="478852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within each cell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2184" y="3898144"/>
            <a:ext cx="2078151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Divide the image to cells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83397" y="3898144"/>
            <a:ext cx="2878607" cy="45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Selection of bounding box which is</a:t>
            </a:r>
          </a:p>
          <a:p>
            <a:pPr marL="277018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above confidence threshold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24613" y="6280889"/>
            <a:ext cx="1871397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Non max suppression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86150" y="6325864"/>
            <a:ext cx="1979677" cy="23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DADWLB+ArialMT"/>
                <a:cs typeface="DADWLB+ArialMT"/>
              </a:rPr>
              <a:t>Intersection over Union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807</Words>
  <Application>Microsoft Office PowerPoint</Application>
  <PresentationFormat>Widescreen</PresentationFormat>
  <Paragraphs>178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DADWLB+ArialMT</vt:lpstr>
      <vt:lpstr>Times New Roman</vt:lpstr>
      <vt:lpstr>AIPFKJ+Wingdings-Regular</vt:lpstr>
      <vt:lpstr>GUNURB+Arial-BoldMT</vt:lpstr>
      <vt:lpstr>LVCVUB+CourierNewPS-BoldMT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Juluru, Rahul</cp:lastModifiedBy>
  <cp:revision>2</cp:revision>
  <dcterms:modified xsi:type="dcterms:W3CDTF">2023-02-19T19:17:01Z</dcterms:modified>
</cp:coreProperties>
</file>